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25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26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650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tr-TR" dirty="0" smtClean="0"/>
              <a:t>IBM </a:t>
            </a:r>
            <a:r>
              <a:rPr lang="tr-TR" dirty="0" err="1" smtClean="0"/>
              <a:t>develop</a:t>
            </a:r>
            <a:r>
              <a:rPr lang="tr-TR" dirty="0" smtClean="0"/>
              <a:t> etti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499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2875" y="-4525"/>
            <a:ext cx="70122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2875" y="-4525"/>
            <a:ext cx="70122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z="1300"/>
              <a:t>‹#›</a:t>
            </a:fld>
            <a:endParaRPr lang="en" sz="13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45" name="Shape 45" descr="Screen Shot 2016-04-11 at 23.21.3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5125" y="26875"/>
            <a:ext cx="1756251" cy="4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32675" y="4864275"/>
            <a:ext cx="548700" cy="26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  <p:sp>
        <p:nvSpPr>
          <p:cNvPr id="7" name="Shape 7"/>
          <p:cNvSpPr/>
          <p:nvPr/>
        </p:nvSpPr>
        <p:spPr>
          <a:xfrm>
            <a:off x="2375" y="4864275"/>
            <a:ext cx="9141600" cy="279300"/>
          </a:xfrm>
          <a:prstGeom prst="rect">
            <a:avLst/>
          </a:prstGeom>
          <a:solidFill>
            <a:srgbClr val="9C1E2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A3 - XSS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312875" y="-4525"/>
            <a:ext cx="70122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312875" y="667600"/>
            <a:ext cx="8520600" cy="41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hmetince.net/mdisectf-0x01-bga-powerbank-odullu-ctf-kazananlari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quipqiup.com/index.ph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-0qt6tdHzk" TargetMode="External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hashcat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8" y="11306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Crypto 101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Password Cracking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2202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Letters Frequency Table (Tr, De, En)</a:t>
            </a:r>
          </a:p>
        </p:txBody>
      </p:sp>
      <p:pic>
        <p:nvPicPr>
          <p:cNvPr id="112" name="Shape 112" descr="Screen Shot 2016-08-14 at 12.24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50" y="694900"/>
            <a:ext cx="1893150" cy="406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 descr="Screen Shot 2016-08-14 at 12.27.0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250" y="694125"/>
            <a:ext cx="1893158" cy="40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 descr="Screen Shot 2016-08-14 at 12.27.5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449" y="694125"/>
            <a:ext cx="1807962" cy="40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It’s bird. It’s a planet... It’s a PUZZLE..!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https://www.mehmetince.net/mdisectf-0x01-bga-powerbank-odullu-ctf-kazananlari</a:t>
            </a:r>
            <a:r>
              <a:rPr lang="en" sz="1400"/>
              <a:t> </a:t>
            </a:r>
          </a:p>
        </p:txBody>
      </p:sp>
      <p:pic>
        <p:nvPicPr>
          <p:cNvPr id="126" name="Shape 126" descr="Screen Shot 2016-08-14 at 12.51.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712" y="1108150"/>
            <a:ext cx="5500574" cy="36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http://quipqiup.com/index.php</a:t>
            </a: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Finished (4.996 seconds)</a:t>
            </a:r>
          </a:p>
        </p:txBody>
      </p:sp>
      <p:pic>
        <p:nvPicPr>
          <p:cNvPr id="138" name="Shape 138" descr="Screen Shot 2016-08-14 at 12.54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606"/>
            <a:ext cx="9143999" cy="67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Exclusive OR a.k.a XOR</a:t>
            </a:r>
          </a:p>
        </p:txBody>
      </p:sp>
      <p:pic>
        <p:nvPicPr>
          <p:cNvPr id="144" name="Shape 144" descr="Screen Shot 2016-08-14 at 12.58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450" y="809625"/>
            <a:ext cx="27051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More Information About XOR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694125"/>
            <a:ext cx="26781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565E64"/>
                </a:solidFill>
              </a:rPr>
              <a:t>1 - Core Operations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0 ⊕ 0 = 0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0 ⊕ 1 = 1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1 ⊕ 0 = 1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1 ⊕ 1 = 0</a:t>
            </a:r>
          </a:p>
          <a:p>
            <a:pPr marL="0" lvl="0" indent="-698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-6985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565E64"/>
                </a:solidFill>
              </a:rPr>
              <a:t>2 - Substituion</a:t>
            </a:r>
          </a:p>
          <a:p>
            <a:pPr marL="0" lvl="0" indent="-698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a ⊕ b = b ⊕ a  </a:t>
            </a:r>
          </a:p>
          <a:p>
            <a:pPr marL="0" lvl="0" indent="0" algn="ctr">
              <a:spcBef>
                <a:spcPts val="0"/>
              </a:spcBef>
              <a:buNone/>
            </a:pPr>
            <a:endParaRPr/>
          </a:p>
          <a:p>
            <a:pPr marL="0" lvl="0" indent="-69850" algn="ctr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989800" y="747700"/>
            <a:ext cx="28932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65E64"/>
                </a:solidFill>
              </a:rPr>
              <a:t>3 - Zero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a ⊕ a = 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65E64"/>
                </a:solidFill>
              </a:rPr>
              <a:t>4 - Self XOR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65E64"/>
                </a:solidFill>
              </a:rPr>
              <a:t> </a:t>
            </a: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a ⊕ 0 =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5882875" y="694125"/>
            <a:ext cx="30135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65E64"/>
                </a:solidFill>
              </a:rPr>
              <a:t>Example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65E64"/>
                </a:solidFill>
              </a:rPr>
              <a:t> </a:t>
            </a: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a ⊕ b ⊕ a = 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Proof: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65E64"/>
                </a:solidFill>
              </a:rPr>
              <a:t> </a:t>
            </a: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a ⊕ b ⊕ a = 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65E64"/>
                </a:solidFill>
              </a:rPr>
              <a:t> </a:t>
            </a: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a ⊕ a ⊕ b = 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65E64"/>
                </a:solidFill>
              </a:rPr>
              <a:t> </a:t>
            </a: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0 ⊕ b = 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 b=b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E64"/>
              </a:solidFill>
              <a:highlight>
                <a:srgbClr val="FDFDFD"/>
              </a:highlight>
            </a:endParaRP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Why we are using XOR 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Encryption With XOR</a:t>
            </a:r>
          </a:p>
        </p:txBody>
      </p:sp>
      <p:pic>
        <p:nvPicPr>
          <p:cNvPr id="163" name="Shape 163" descr="AliceAndBobX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38" y="645325"/>
            <a:ext cx="8668925" cy="38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Word most secure Encryption. OTP &amp; XOR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One Time Password a.k.a OTP is a designed by Gilbert Vernam in 1918.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3600"/>
              <a:t>Do </a:t>
            </a:r>
            <a:r>
              <a:rPr lang="en" sz="3600" b="1"/>
              <a:t>NOT</a:t>
            </a:r>
            <a:r>
              <a:rPr lang="en" sz="3600"/>
              <a:t> use Private-Key twice during secure communication.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So, what is crypto ?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Study of techniques for secure communication!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Why we shouldn’t use Private-Key twice 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K is a Private-Key string.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P is a Plain-Text string. 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2875" y="-4525"/>
            <a:ext cx="70122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Using Private Key Twice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P</a:t>
            </a:r>
            <a:r>
              <a:rPr lang="en"/>
              <a:t> is a Plain-Text data.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b="1"/>
              <a:t>C</a:t>
            </a:r>
            <a:r>
              <a:rPr lang="en"/>
              <a:t> is a Cipher-Text (encrypted) data.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b="1"/>
              <a:t>K</a:t>
            </a:r>
            <a:r>
              <a:rPr lang="en"/>
              <a:t> is a secret key data.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b="1"/>
              <a:t>So…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We are assuming that two different plain-text </a:t>
            </a:r>
            <a:r>
              <a:rPr lang="en" i="1"/>
              <a:t>-for example P2 and P7-</a:t>
            </a:r>
            <a:r>
              <a:rPr lang="en"/>
              <a:t> are encrypted with same K key.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Eve(MITMer) knows C2 and C7.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C2 ⊕ C7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( P2 ⊕ K ) ⊕ ( P7 ⊕ K )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P2 ⊕ P7 ⊕ K ⊕ K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P2 ⊕ P7 ⊕ 0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565E64"/>
                </a:solidFill>
                <a:highlight>
                  <a:srgbClr val="FDFDFD"/>
                </a:highlight>
              </a:rPr>
              <a:t>P2 ⊕ P7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So… What 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Using Private Key Twice</a:t>
            </a:r>
          </a:p>
        </p:txBody>
      </p:sp>
      <p:pic>
        <p:nvPicPr>
          <p:cNvPr id="1026" name="Picture 2" descr="rypo101-xor-same-key-image-e143748989139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03" y="925496"/>
            <a:ext cx="4318503" cy="34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Using Private Key Twice</a:t>
            </a:r>
          </a:p>
        </p:txBody>
      </p:sp>
      <p:pic>
        <p:nvPicPr>
          <p:cNvPr id="2050" name="Picture 2" descr="creen Shot 2015-12-24 at 11.40.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71" y="808748"/>
            <a:ext cx="5169529" cy="36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solidFill>
                  <a:srgbClr val="9C1E20"/>
                </a:solidFill>
              </a:rPr>
              <a:t>Symmetric &amp; Asymmetric Encryption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Symmetric Encryption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Symmetric encryption is the oldest and best-known technique. </a:t>
            </a:r>
          </a:p>
        </p:txBody>
      </p:sp>
      <p:pic>
        <p:nvPicPr>
          <p:cNvPr id="4098" name="Picture 2" descr="ymetricKeyEn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159" y="1855961"/>
            <a:ext cx="49625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Symmetric Encryption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4622439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lang="en" sz="2400" dirty="0"/>
          </a:p>
        </p:txBody>
      </p:sp>
      <p:pic>
        <p:nvPicPr>
          <p:cNvPr id="3074" name="Picture 2" descr="nigmaMachineLabe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1" y="645247"/>
            <a:ext cx="3084967" cy="41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hape 216" descr="Enigma_keylist_3_roto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94137"/>
            <a:ext cx="4948350" cy="346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76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Block Ciphers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565E64"/>
                </a:solidFill>
              </a:rPr>
              <a:t>~ Members of Symmetric-Encryption familiy.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565E64"/>
                </a:solidFill>
              </a:rPr>
              <a:t>~ Plain-text and Private-Key will be divided fixed lenght.</a:t>
            </a:r>
          </a:p>
          <a:p>
            <a:pPr marL="0" lvl="0" indent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565E64"/>
                </a:solidFill>
              </a:rPr>
              <a:t>~ There shouldn’t be a relation between Cipher-Text &lt;&gt; Private-Key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565E64"/>
                </a:solidFill>
              </a:rPr>
              <a:t>~ 1 bit changes must affects, at least half of the plain-text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Most Popular Example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Julius Caesar was using “Mono Alphabetic Substitution cipher” algorithm known as “Ceaser Cipher” . </a:t>
            </a:r>
          </a:p>
        </p:txBody>
      </p:sp>
      <p:pic>
        <p:nvPicPr>
          <p:cNvPr id="70" name="Shape 70" descr="Caesar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875" y="1604347"/>
            <a:ext cx="6022250" cy="31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DES</a:t>
            </a:r>
          </a:p>
        </p:txBody>
      </p:sp>
      <p:pic>
        <p:nvPicPr>
          <p:cNvPr id="228" name="Shape 228" descr="Des-feistel-network-draw.i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75" y="42875"/>
            <a:ext cx="4146859" cy="47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DES F-box</a:t>
            </a:r>
          </a:p>
        </p:txBody>
      </p:sp>
      <p:pic>
        <p:nvPicPr>
          <p:cNvPr id="234" name="Shape 234" descr="DES-F-function-draw.io_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863" y="139925"/>
            <a:ext cx="3452275" cy="470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DES Cracking Contest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2^56 = 72,057,594,037,927,936 ~ </a:t>
            </a:r>
            <a:r>
              <a:rPr lang="en" b="1"/>
              <a:t>72 quadrillion</a:t>
            </a:r>
            <a:r>
              <a:rPr lang="en"/>
              <a:t> possibilities.</a:t>
            </a:r>
          </a:p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DES Challenges #1</a:t>
            </a:r>
            <a:r>
              <a:rPr lang="en"/>
              <a:t> = 1997 and took 96 days.</a:t>
            </a:r>
            <a:br>
              <a:rPr lang="en"/>
            </a:br>
            <a:endParaRPr lang="en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DES Challenges #2</a:t>
            </a:r>
            <a:r>
              <a:rPr lang="en"/>
              <a:t> = 1998 and took 39 days. The secret message is:</a:t>
            </a:r>
            <a:r>
              <a:rPr lang="en" i="1"/>
              <a:t> Many hands make light work.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DES Challenges #3 </a:t>
            </a:r>
            <a:r>
              <a:rPr lang="en"/>
              <a:t>= 1998 and took </a:t>
            </a:r>
            <a:r>
              <a:rPr lang="en" b="1"/>
              <a:t>56 hours</a:t>
            </a:r>
            <a:r>
              <a:rPr lang="en"/>
              <a:t>.The secret message is: </a:t>
            </a:r>
            <a:r>
              <a:rPr lang="en" i="1"/>
              <a:t>It's time for those 128-, 192-, and 256-bit keys.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DES Challenges #4 </a:t>
            </a:r>
            <a:r>
              <a:rPr lang="en"/>
              <a:t>= 1999 and took </a:t>
            </a:r>
            <a:r>
              <a:rPr lang="en" b="1">
                <a:solidFill>
                  <a:srgbClr val="980000"/>
                </a:solidFill>
              </a:rPr>
              <a:t>only 22 hours 15 mins</a:t>
            </a:r>
            <a:r>
              <a:rPr lang="en"/>
              <a:t>. The secret message is...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See you in Rome (AES Conference, March 22-23, 1999)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1 Bit Changes Affects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DES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AES</a:t>
            </a:r>
          </a:p>
        </p:txBody>
      </p:sp>
      <p:pic>
        <p:nvPicPr>
          <p:cNvPr id="252" name="Shape 252" descr="Screen Shot 2016-08-14 at 16.14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3946"/>
            <a:ext cx="9144000" cy="100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 descr="Screen Shot 2016-08-14 at 16.15.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28868"/>
            <a:ext cx="9144000" cy="92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AES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/>
              <a:t>Joan Daeme</a:t>
            </a:r>
            <a:r>
              <a:rPr lang="en" sz="2400"/>
              <a:t>n &amp; </a:t>
            </a:r>
            <a:r>
              <a:rPr lang="en" sz="2400" b="1"/>
              <a:t>Vincent Rijmen</a:t>
            </a:r>
            <a:r>
              <a:rPr lang="en" sz="2400"/>
              <a:t> from  Leuven, Belgium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128, 192 and 256 bit key length mods.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Announced by NIST (National Institute of Standards and Technology) at November 26, 2001.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AES became effective as a federal government standard on May 26, 2002 after approval by the </a:t>
            </a:r>
            <a:r>
              <a:rPr lang="en" sz="2400" b="1"/>
              <a:t>Secretary of Commerce.</a:t>
            </a:r>
            <a:r>
              <a:rPr lang="en" sz="2400"/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Encryption</a:t>
            </a:r>
          </a:p>
        </p:txBody>
      </p:sp>
      <p:pic>
        <p:nvPicPr>
          <p:cNvPr id="265" name="Shape 265" descr="ecb-bank-example-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402" y="572702"/>
            <a:ext cx="6199200" cy="290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 descr="ecb-bank-dat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560" y="4059766"/>
            <a:ext cx="5433734" cy="74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Example - Adobe Massive Leak 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38.000.000 Adobe customer passwords, emails, names and their password reminders was leaked.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Adobe was using 3DES encryption on these fields..!</a:t>
            </a:r>
          </a:p>
        </p:txBody>
      </p:sp>
      <p:pic>
        <p:nvPicPr>
          <p:cNvPr id="273" name="Shape 273" descr="abr-dump-annotated-5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100" y="2252650"/>
            <a:ext cx="6797800" cy="20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Example - Adobe Massive Leak 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38.000.000 Adobe customer passwords, emails, names and their password reminders was leaked.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Adobe was using 3DES encryption on these fields..!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56" y="2123969"/>
            <a:ext cx="4113165" cy="24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0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Asymmetric Encryption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1378450" y="715550"/>
            <a:ext cx="63870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Whitfield </a:t>
            </a:r>
            <a:r>
              <a:rPr lang="en" b="1"/>
              <a:t>Diffie</a:t>
            </a:r>
            <a:r>
              <a:rPr lang="en"/>
              <a:t> &amp; Martin </a:t>
            </a:r>
            <a:r>
              <a:rPr lang="en" b="1"/>
              <a:t>Hellman</a:t>
            </a:r>
            <a:r>
              <a:rPr lang="en"/>
              <a:t> from Stanford University.</a:t>
            </a:r>
          </a:p>
        </p:txBody>
      </p:sp>
      <p:pic>
        <p:nvPicPr>
          <p:cNvPr id="280" name="Shape 280" descr="1088px-Whit_Diffie_at_CFP_200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454" y="1265225"/>
            <a:ext cx="3191999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 descr="Martin-Hellma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925" y="1259675"/>
            <a:ext cx="3012622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Ceaser ROTs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77" name="Shape 77" descr="Screen Shot 2016-08-14 at 12.14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300" y="1434124"/>
            <a:ext cx="7421399" cy="28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How does it work ?</a:t>
            </a:r>
          </a:p>
        </p:txBody>
      </p:sp>
      <p:sp>
        <p:nvSpPr>
          <p:cNvPr id="287" name="Shape 287" title="Diffie Hellman Key Exchange part 2">
            <a:hlinkClick r:id="rId3"/>
          </p:cNvPr>
          <p:cNvSpPr/>
          <p:nvPr/>
        </p:nvSpPr>
        <p:spPr>
          <a:xfrm>
            <a:off x="2168125" y="8572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What is Encoding 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Base64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/>
          </a:p>
          <a:p>
            <a:pPr marL="0" lvl="0" indent="0">
              <a:spcBef>
                <a:spcPts val="0"/>
              </a:spcBef>
              <a:buNone/>
            </a:pPr>
            <a:r>
              <a:rPr lang="en" b="1"/>
              <a:t>Original Text 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A long time ago in a galaxy far far away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" b="1"/>
              <a:t>Encoded 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QSBsb25nIHRpbWUgYWdvIGluIGEgZ2FsYXh5IGZhciBmYXIgYXdheQ==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Base64</a:t>
            </a:r>
          </a:p>
        </p:txBody>
      </p:sp>
      <p:pic>
        <p:nvPicPr>
          <p:cNvPr id="304" name="Shape 304" descr="tcp2_0304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979" y="887604"/>
            <a:ext cx="6206025" cy="33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What is Hash 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Where/why we gonna use it 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MD5 / SHA1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Known Issues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about MD5 / SHA1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Too fast</a:t>
            </a:r>
            <a:br>
              <a:rPr lang="en" sz="3600"/>
            </a:br>
            <a:endParaRPr lang="en" sz="3600"/>
          </a:p>
          <a:p>
            <a:pPr marL="457200" lvl="0" indent="-457200">
              <a:spcBef>
                <a:spcPts val="0"/>
              </a:spcBef>
              <a:buSzPts val="3600"/>
              <a:buChar char="●"/>
            </a:pPr>
            <a:r>
              <a:rPr lang="en" sz="3600"/>
              <a:t>Collision Attack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Collision Attack</a:t>
            </a:r>
          </a:p>
        </p:txBody>
      </p:sp>
      <p:pic>
        <p:nvPicPr>
          <p:cNvPr id="332" name="Shape 332" descr="Screen Shot 2016-08-17 at 11.01.19.png"/>
          <p:cNvPicPr preferRelativeResize="0"/>
          <p:nvPr/>
        </p:nvPicPr>
        <p:blipFill rotWithShape="1">
          <a:blip r:embed="rId3">
            <a:alphaModFix/>
          </a:blip>
          <a:srcRect l="852"/>
          <a:stretch/>
        </p:blipFill>
        <p:spPr>
          <a:xfrm>
            <a:off x="896463" y="572700"/>
            <a:ext cx="7351076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Rainbow Attack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What is the “problem” with Ceaser Cipher 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Rainbow Attack</a:t>
            </a:r>
          </a:p>
        </p:txBody>
      </p:sp>
      <p:pic>
        <p:nvPicPr>
          <p:cNvPr id="343" name="Shape 343" descr="Screen Shot 2016-08-17 at 11.26.55.png"/>
          <p:cNvPicPr preferRelativeResize="0"/>
          <p:nvPr/>
        </p:nvPicPr>
        <p:blipFill rotWithShape="1">
          <a:blip r:embed="rId3">
            <a:alphaModFix/>
          </a:blip>
          <a:srcRect t="2324"/>
          <a:stretch/>
        </p:blipFill>
        <p:spPr>
          <a:xfrm>
            <a:off x="0" y="1640245"/>
            <a:ext cx="9144000" cy="18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Brute-Force Attack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3600"/>
              <a:t>MD5 possibilities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3600"/>
              <a:t>~ a-f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3600"/>
              <a:t>~ 0-9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3600"/>
              <a:t>16^32 120,892,581,961,462,917,4706,176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Using GPU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GPU Cluster</a:t>
            </a:r>
          </a:p>
        </p:txBody>
      </p:sp>
      <p:pic>
        <p:nvPicPr>
          <p:cNvPr id="360" name="Shape 360" descr="radeon_cit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378" y="572700"/>
            <a:ext cx="5817246" cy="41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(180,000,000,000) billion! per second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Moar! Speed...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Tool: Hashcat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Hashcat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~ Free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~ and Open-source Now! (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https://github.com/hashcat/</a:t>
            </a:r>
            <a:r>
              <a:rPr lang="en" sz="2400"/>
              <a:t>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~ Uses OpenCL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~ Multi-threading support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~ Window &amp; Linux fully supported. (Bonus: Now supports FreeBSD &amp; OSX.)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~ Complex.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Hashcat Supported Types - 1</a:t>
            </a:r>
          </a:p>
        </p:txBody>
      </p:sp>
      <p:pic>
        <p:nvPicPr>
          <p:cNvPr id="387" name="Shape 387" descr="Screen Shot 2016-08-17 at 10.40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50" y="572700"/>
            <a:ext cx="7483901" cy="427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Hashcat Supported Types - 2</a:t>
            </a:r>
          </a:p>
        </p:txBody>
      </p:sp>
      <p:pic>
        <p:nvPicPr>
          <p:cNvPr id="393" name="Shape 393" descr="Screen Shot 2016-08-17 at 10.40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75" y="572700"/>
            <a:ext cx="8825449" cy="427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But, wait...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There is an “Information Leakage”..!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Hashcat Supported Types - 3</a:t>
            </a:r>
          </a:p>
        </p:txBody>
      </p:sp>
      <p:pic>
        <p:nvPicPr>
          <p:cNvPr id="399" name="Shape 399" descr="Screen Shot 2016-08-17 at 10.41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975" y="572700"/>
            <a:ext cx="6078048" cy="43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Hashcat Supported Types - 4</a:t>
            </a:r>
          </a:p>
        </p:txBody>
      </p:sp>
      <p:pic>
        <p:nvPicPr>
          <p:cNvPr id="405" name="Shape 405" descr="Screen Shot 2016-08-17 at 10.41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663" y="572700"/>
            <a:ext cx="5684676" cy="42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Hashcat Supported Types - 5</a:t>
            </a:r>
          </a:p>
        </p:txBody>
      </p:sp>
      <p:pic>
        <p:nvPicPr>
          <p:cNvPr id="411" name="Shape 411" descr="Screen Shot 2016-08-17 at 10.41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375" y="572700"/>
            <a:ext cx="6847250" cy="42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Hashcat Supported Types - 6</a:t>
            </a:r>
          </a:p>
        </p:txBody>
      </p:sp>
      <p:pic>
        <p:nvPicPr>
          <p:cNvPr id="417" name="Shape 417" descr="Screen Shot 2016-08-17 at 10.42.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751" y="572700"/>
            <a:ext cx="7194499" cy="42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Hashcat Supported Types - 7</a:t>
            </a:r>
          </a:p>
        </p:txBody>
      </p:sp>
      <p:pic>
        <p:nvPicPr>
          <p:cNvPr id="423" name="Shape 423" descr="Screen Shot 2016-08-17 at 10.42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739" y="572700"/>
            <a:ext cx="5692526" cy="428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Brute-Force Techniques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Dictionary Attack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Combinator Attack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Mask Attack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Hybrid Attack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Rule-Based Attack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Dictionary Attack</a:t>
            </a:r>
          </a:p>
        </p:txBody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311700" y="694136"/>
            <a:ext cx="8520600" cy="46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It’s also known as Wordlist Attack.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436" name="Shape 436" descr="Screen Shot 2016-08-17 at 12.05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5830"/>
            <a:ext cx="9143998" cy="19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 descr="Screen Shot 2016-08-17 at 12.05.2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288" y="1467325"/>
            <a:ext cx="5951425" cy="329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312875" y="-4525"/>
            <a:ext cx="70122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Combinator Attack</a:t>
            </a:r>
          </a:p>
        </p:txBody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2400" b="1"/>
              <a:t>Your wordlist: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2400"/>
              <a:t>pass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2400"/>
              <a:t>12345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2400"/>
              <a:t>omg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2400"/>
              <a:t>pass</a:t>
            </a:r>
          </a:p>
          <a:p>
            <a:pPr marL="0" lvl="0" indent="0" algn="ctr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444" name="Shape 444" descr="Screen Shot 2016-08-17 at 12.07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375" y="672700"/>
            <a:ext cx="1431590" cy="40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/>
          <p:nvPr/>
        </p:nvSpPr>
        <p:spPr>
          <a:xfrm>
            <a:off x="3675450" y="2378875"/>
            <a:ext cx="1886100" cy="73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Mask Attack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Let’s say the password length is </a:t>
            </a:r>
            <a:r>
              <a:rPr lang="en" sz="2400" b="1"/>
              <a:t>9</a:t>
            </a:r>
            <a:r>
              <a:rPr lang="en" sz="2400"/>
              <a:t>, so we have to iterate through </a:t>
            </a:r>
            <a:r>
              <a:rPr lang="en" sz="2400" b="1"/>
              <a:t>9^62</a:t>
            </a:r>
            <a:r>
              <a:rPr lang="en" sz="2400"/>
              <a:t> </a:t>
            </a:r>
            <a:r>
              <a:rPr lang="en" sz="2400" b="1"/>
              <a:t>(13.537.086.546.263.552)</a:t>
            </a:r>
            <a:r>
              <a:rPr lang="en" sz="2400"/>
              <a:t> combinations. Lets say we crack with a rate of </a:t>
            </a:r>
            <a:r>
              <a:rPr lang="en" sz="2400" b="1"/>
              <a:t>100M/s</a:t>
            </a:r>
            <a:r>
              <a:rPr lang="en" sz="2400"/>
              <a:t>, this requires more than </a:t>
            </a:r>
            <a:r>
              <a:rPr lang="en" sz="2400" b="1"/>
              <a:t>4 years</a:t>
            </a:r>
            <a:r>
              <a:rPr lang="en" sz="2400"/>
              <a:t> to complete.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Mask Attack</a:t>
            </a:r>
          </a:p>
        </p:txBody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In Mask attack, we know about humans and how they design passwords.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~ People usually use word + number format.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~ Also first letter is generally upper-case</a:t>
            </a:r>
            <a:br>
              <a:rPr lang="en" sz="2400"/>
            </a:br>
            <a:endParaRPr lang="en" sz="240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2400" b="1"/>
              <a:t>Example: Julia1984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Ceaser Cipher Problem(s)</a:t>
            </a:r>
          </a:p>
        </p:txBody>
      </p:sp>
      <p:pic>
        <p:nvPicPr>
          <p:cNvPr id="94" name="Shape 94" descr="Screen Shot 2016-08-14 at 12.30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5721"/>
            <a:ext cx="9144002" cy="345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Mask Attack</a:t>
            </a: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To make it short, with Mask attack we can reduce the keyspace to </a:t>
            </a:r>
            <a:br>
              <a:rPr lang="en" sz="2400"/>
            </a:br>
            <a:endParaRPr lang="en" sz="2400"/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52*26*26*26*26*10*10*10*10 (237.627.520.000) </a:t>
            </a:r>
            <a:br>
              <a:rPr lang="en" sz="2400"/>
            </a:br>
            <a:endParaRPr lang="en"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With the same cracking rate of </a:t>
            </a:r>
            <a:r>
              <a:rPr lang="en" sz="2400" b="1"/>
              <a:t>100M/s</a:t>
            </a:r>
            <a:r>
              <a:rPr lang="en" sz="2400"/>
              <a:t>,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this requires just </a:t>
            </a:r>
            <a:r>
              <a:rPr lang="en" sz="2400" b="1"/>
              <a:t>40 minutes</a:t>
            </a:r>
            <a:r>
              <a:rPr lang="en" sz="2400"/>
              <a:t> to complete.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Hybrid Attack</a:t>
            </a:r>
          </a:p>
        </p:txBody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Combinator + Wordlist Attack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400" b="1"/>
              <a:t>Your wordlist: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2400"/>
              <a:t>hello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2400"/>
              <a:t>password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2400" b="1"/>
              <a:t>Hashcat Cmd: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2400"/>
              <a:t>-a 6 example.dict ?d?d?d?d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4471750" y="127272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400" b="1"/>
              <a:t>Your wordlist: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password0000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password0001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2400"/>
              <a:t>password0002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We knows;</a:t>
            </a:r>
          </a:p>
          <a:p>
            <a:pPr marL="0" lvl="0" indent="-69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Lengths are fixed.</a:t>
            </a:r>
            <a:br>
              <a:rPr lang="en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</a:br>
            <a:endParaRPr lang="en" sz="30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Each plain-text has only one cipher-text representation.</a:t>
            </a:r>
            <a:br>
              <a:rPr lang="en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</a:br>
            <a:endParaRPr lang="en" sz="30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Frequency!</a:t>
            </a:r>
          </a:p>
          <a:p>
            <a:pPr marL="0" lvl="0" indent="0">
              <a:spcBef>
                <a:spcPts val="0"/>
              </a:spcBef>
              <a:buNone/>
            </a:pP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0134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 first technique: Frequency Analysis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694137"/>
            <a:ext cx="8520600" cy="406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“The methodology behind frequency analysis relies on the fact that in any language, each letter has its </a:t>
            </a:r>
            <a:r>
              <a:rPr lang="en" b="1"/>
              <a:t>own personality</a:t>
            </a:r>
            <a:r>
              <a:rPr lang="en"/>
              <a:t>. The most obvious trait that letters have is the frequency with which they appear in a language. Clearly in </a:t>
            </a:r>
            <a:r>
              <a:rPr lang="en" b="1"/>
              <a:t>English</a:t>
            </a:r>
            <a:r>
              <a:rPr lang="en"/>
              <a:t> the letter </a:t>
            </a:r>
            <a:r>
              <a:rPr lang="en" b="1"/>
              <a:t>"Z"</a:t>
            </a:r>
            <a:r>
              <a:rPr lang="en"/>
              <a:t> appears far less frequently than, say,</a:t>
            </a:r>
            <a:r>
              <a:rPr lang="en" b="1"/>
              <a:t> "A"</a:t>
            </a:r>
            <a:r>
              <a:rPr lang="en"/>
              <a:t>. 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959</Words>
  <Application>Microsoft Macintosh PowerPoint</Application>
  <PresentationFormat>On-screen Show (16:9)</PresentationFormat>
  <Paragraphs>210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Average</vt:lpstr>
      <vt:lpstr>Simple Light</vt:lpstr>
      <vt:lpstr>Crypto 101 &amp; Password Cracking</vt:lpstr>
      <vt:lpstr>So, what is crypto ?</vt:lpstr>
      <vt:lpstr>Most Popular Example</vt:lpstr>
      <vt:lpstr>Ceaser ROTs</vt:lpstr>
      <vt:lpstr>What is the “problem” with Ceaser Cipher ?</vt:lpstr>
      <vt:lpstr>But, wait...</vt:lpstr>
      <vt:lpstr>Ceaser Cipher Problem(s)</vt:lpstr>
      <vt:lpstr>PowerPoint Presentation</vt:lpstr>
      <vt:lpstr>A first technique: Frequency Analysis</vt:lpstr>
      <vt:lpstr>Letters Frequency Table (Tr, De, En)</vt:lpstr>
      <vt:lpstr>It’s bird. It’s a planet... It’s a PUZZLE..!</vt:lpstr>
      <vt:lpstr>Demo</vt:lpstr>
      <vt:lpstr>http://quipqiup.com/index.php </vt:lpstr>
      <vt:lpstr>Demo</vt:lpstr>
      <vt:lpstr>Exclusive OR a.k.a XOR</vt:lpstr>
      <vt:lpstr>More Information About XOR</vt:lpstr>
      <vt:lpstr>Why we are using XOR ?</vt:lpstr>
      <vt:lpstr>Encryption With XOR</vt:lpstr>
      <vt:lpstr>Word most secure Encryption. OTP &amp; XOR</vt:lpstr>
      <vt:lpstr>Why we shouldn’t use Private-Key twice ?</vt:lpstr>
      <vt:lpstr>PowerPoint Presentation</vt:lpstr>
      <vt:lpstr>Using Private Key Twice</vt:lpstr>
      <vt:lpstr>So… What ?</vt:lpstr>
      <vt:lpstr>Using Private Key Twice</vt:lpstr>
      <vt:lpstr>Using Private Key Twice</vt:lpstr>
      <vt:lpstr>Symmetric &amp; Asymmetric Encryption</vt:lpstr>
      <vt:lpstr>Symmetric Encryption</vt:lpstr>
      <vt:lpstr>Symmetric Encryption</vt:lpstr>
      <vt:lpstr>Block Ciphers</vt:lpstr>
      <vt:lpstr>DES</vt:lpstr>
      <vt:lpstr>DES F-box</vt:lpstr>
      <vt:lpstr>DES Cracking Contest</vt:lpstr>
      <vt:lpstr>See you in Rome (AES Conference, March 22-23, 1999)</vt:lpstr>
      <vt:lpstr>1 Bit Changes Affects</vt:lpstr>
      <vt:lpstr>AES</vt:lpstr>
      <vt:lpstr>Encryption</vt:lpstr>
      <vt:lpstr>Example - Adobe Massive Leak </vt:lpstr>
      <vt:lpstr>Example - Adobe Massive Leak </vt:lpstr>
      <vt:lpstr>Asymmetric Encryption</vt:lpstr>
      <vt:lpstr>How does it work ?</vt:lpstr>
      <vt:lpstr>What is Encoding ?</vt:lpstr>
      <vt:lpstr>Base64</vt:lpstr>
      <vt:lpstr>Base64</vt:lpstr>
      <vt:lpstr>What is Hash ?</vt:lpstr>
      <vt:lpstr>Where/why we gonna use it ?</vt:lpstr>
      <vt:lpstr>MD5 / SHA1</vt:lpstr>
      <vt:lpstr>Known Issues</vt:lpstr>
      <vt:lpstr>Collision Attack</vt:lpstr>
      <vt:lpstr>Rainbow Attack</vt:lpstr>
      <vt:lpstr>Rainbow Attack</vt:lpstr>
      <vt:lpstr>Brute-Force Attack</vt:lpstr>
      <vt:lpstr>Using GPU</vt:lpstr>
      <vt:lpstr>GPU Cluster</vt:lpstr>
      <vt:lpstr>(180,000,000,000) billion! per second</vt:lpstr>
      <vt:lpstr>Moar! Speed...</vt:lpstr>
      <vt:lpstr>Tool: Hashcat</vt:lpstr>
      <vt:lpstr>Hashcat</vt:lpstr>
      <vt:lpstr>Hashcat Supported Types - 1</vt:lpstr>
      <vt:lpstr>Hashcat Supported Types - 2</vt:lpstr>
      <vt:lpstr>Hashcat Supported Types - 3</vt:lpstr>
      <vt:lpstr>Hashcat Supported Types - 4</vt:lpstr>
      <vt:lpstr>Hashcat Supported Types - 5</vt:lpstr>
      <vt:lpstr>Hashcat Supported Types - 6</vt:lpstr>
      <vt:lpstr>Hashcat Supported Types - 7</vt:lpstr>
      <vt:lpstr>Brute-Force Techniques</vt:lpstr>
      <vt:lpstr>Dictionary Attack</vt:lpstr>
      <vt:lpstr>Combinator Attack</vt:lpstr>
      <vt:lpstr>Mask Attack</vt:lpstr>
      <vt:lpstr>Mask Attack</vt:lpstr>
      <vt:lpstr>Mask Attack</vt:lpstr>
      <vt:lpstr>Hybrid Attack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101 &amp; Password Cracking</dc:title>
  <cp:lastModifiedBy>Microsoft Office User</cp:lastModifiedBy>
  <cp:revision>5</cp:revision>
  <dcterms:modified xsi:type="dcterms:W3CDTF">2017-12-18T21:15:24Z</dcterms:modified>
</cp:coreProperties>
</file>